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61" r:id="rId3"/>
    <p:sldId id="288" r:id="rId4"/>
    <p:sldId id="287" r:id="rId5"/>
    <p:sldId id="262" r:id="rId6"/>
    <p:sldId id="263" r:id="rId7"/>
    <p:sldId id="292" r:id="rId8"/>
    <p:sldId id="293" r:id="rId9"/>
    <p:sldId id="289" r:id="rId10"/>
    <p:sldId id="274" r:id="rId11"/>
    <p:sldId id="281" r:id="rId12"/>
    <p:sldId id="280" r:id="rId13"/>
    <p:sldId id="279" r:id="rId14"/>
    <p:sldId id="28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38A16-39C0-4B9B-A283-A8D613820CE3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E3239-0BB4-4610-BA78-28CC1BAE0D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E3239-0BB4-4610-BA78-28CC1BAE0DA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995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895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4971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313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735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029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3033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7185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894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3876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126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5F434-D742-4145-A991-4C62696AE1F9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852E0-8B0C-49BF-BB13-EECCE6420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214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7.jpeg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 descr="толстой.jpg"/>
          <p:cNvPicPr>
            <a:picLocks noChangeAspect="1"/>
          </p:cNvPicPr>
          <p:nvPr/>
        </p:nvPicPr>
        <p:blipFill rotWithShape="1">
          <a:blip r:embed="rId2" cstate="print"/>
          <a:srcRect t="10829"/>
          <a:stretch/>
        </p:blipFill>
        <p:spPr bwMode="auto">
          <a:xfrm>
            <a:off x="428596" y="214289"/>
            <a:ext cx="4357718" cy="4714909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9" name="Рисунок 2" descr="7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42876">
            <a:off x="7464012" y="4884480"/>
            <a:ext cx="1236122" cy="1609418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0" name="Рисунок 3" descr="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23206">
            <a:off x="6314513" y="4674499"/>
            <a:ext cx="1052841" cy="1567563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1" name="Рисунок 4" descr="2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390317">
            <a:off x="5161755" y="4483509"/>
            <a:ext cx="1053301" cy="1643150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2" name="Рисунок 5" descr="3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71934" y="4500570"/>
            <a:ext cx="1024573" cy="1500191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3" name="Рисунок 6" descr="4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-480806">
            <a:off x="2749550" y="4511532"/>
            <a:ext cx="1295421" cy="1616878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4" name="Рисунок 7" descr="5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-373795">
            <a:off x="1567757" y="4691475"/>
            <a:ext cx="1109951" cy="1510517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5" name="Рисунок 8" descr="6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-1280538">
            <a:off x="393710" y="4979117"/>
            <a:ext cx="1160689" cy="1503619"/>
          </a:xfrm>
          <a:prstGeom prst="rect">
            <a:avLst/>
          </a:prstGeom>
          <a:ln>
            <a:solidFill>
              <a:schemeClr val="accent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106" name="Text Box 12"/>
          <p:cNvSpPr txBox="1">
            <a:spLocks noChangeArrowheads="1"/>
          </p:cNvSpPr>
          <p:nvPr/>
        </p:nvSpPr>
        <p:spPr bwMode="auto">
          <a:xfrm>
            <a:off x="6516688" y="19891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07" name="Text Box 13"/>
          <p:cNvSpPr txBox="1">
            <a:spLocks noChangeArrowheads="1"/>
          </p:cNvSpPr>
          <p:nvPr/>
        </p:nvSpPr>
        <p:spPr bwMode="auto">
          <a:xfrm>
            <a:off x="2155104" y="3291554"/>
            <a:ext cx="38576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dirty="0"/>
          </a:p>
          <a:p>
            <a:endParaRPr lang="ru-RU" sz="2800" dirty="0"/>
          </a:p>
        </p:txBody>
      </p:sp>
      <p:sp>
        <p:nvSpPr>
          <p:cNvPr id="4108" name="TextBox 11"/>
          <p:cNvSpPr txBox="1">
            <a:spLocks noChangeArrowheads="1"/>
          </p:cNvSpPr>
          <p:nvPr/>
        </p:nvSpPr>
        <p:spPr bwMode="auto">
          <a:xfrm>
            <a:off x="4643438" y="1142984"/>
            <a:ext cx="4220511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Лев Николаевич 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Толстой</a:t>
            </a:r>
            <a:endParaRPr lang="ru-RU" sz="3600" b="1" dirty="0">
              <a:solidFill>
                <a:srgbClr val="C00000"/>
              </a:solidFill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</a:rPr>
              <a:t>1828 – 1910</a:t>
            </a:r>
          </a:p>
        </p:txBody>
      </p:sp>
    </p:spTree>
    <p:extLst>
      <p:ext uri="{BB962C8B-B14F-4D97-AF65-F5344CB8AC3E}">
        <p14:creationId xmlns="" xmlns:p14="http://schemas.microsoft.com/office/powerpoint/2010/main" val="30977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50085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algn="just">
              <a:buNone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1. Думай, слушай, высказывайся.</a:t>
            </a:r>
          </a:p>
          <a:p>
            <a:pPr>
              <a:buNone/>
            </a:pPr>
            <a:r>
              <a:rPr lang="ru-RU" sz="3600" b="1" dirty="0" smtClean="0"/>
              <a:t>2. Уважай мнение других.</a:t>
            </a:r>
          </a:p>
          <a:p>
            <a:pPr>
              <a:buNone/>
            </a:pPr>
            <a:r>
              <a:rPr lang="ru-RU" sz="3600" b="1" dirty="0" smtClean="0"/>
              <a:t>3. Не бери всю инициативу на себя.</a:t>
            </a:r>
          </a:p>
          <a:p>
            <a:pPr>
              <a:buNone/>
            </a:pPr>
            <a:r>
              <a:rPr lang="ru-RU" sz="3600" b="1" dirty="0" smtClean="0"/>
              <a:t>4. Не жди подсказки.</a:t>
            </a:r>
          </a:p>
          <a:p>
            <a:pPr algn="just">
              <a:buNone/>
            </a:pP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http://schastye-life.lg.ua/images/articles/300/363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186" t="16438" r="9792" b="16895"/>
          <a:stretch/>
        </p:blipFill>
        <p:spPr bwMode="auto">
          <a:xfrm>
            <a:off x="2500298" y="214290"/>
            <a:ext cx="4071967" cy="221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  <p:extLst>
      <p:ext uri="{BB962C8B-B14F-4D97-AF65-F5344CB8AC3E}">
        <p14:creationId xmlns="" xmlns:p14="http://schemas.microsoft.com/office/powerpoint/2010/main" val="9995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Ляйсан\Desktop\шалимова\котенок\0_fa2d0705f26cbd6839a2577c7580ba11_136734008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9819" y="1124744"/>
            <a:ext cx="2330665" cy="2071702"/>
          </a:xfrm>
          <a:prstGeom prst="rect">
            <a:avLst/>
          </a:prstGeom>
          <a:noFill/>
        </p:spPr>
      </p:pic>
      <p:pic>
        <p:nvPicPr>
          <p:cNvPr id="1029" name="Picture 5" descr="C:\Users\Ляйсан\Desktop\шалимова\котенок\1_94da563d818885a83989badaccac9a4b_136734008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71670" y="4143379"/>
            <a:ext cx="3786214" cy="2003989"/>
          </a:xfrm>
          <a:prstGeom prst="rect">
            <a:avLst/>
          </a:prstGeom>
          <a:noFill/>
        </p:spPr>
      </p:pic>
      <p:pic>
        <p:nvPicPr>
          <p:cNvPr id="1030" name="Picture 6" descr="C:\Users\Ляйсан\Desktop\шалимова\котенок\0_9bbc9035198115c5d398396057eccdc5_139463296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20" y="4143380"/>
            <a:ext cx="1599209" cy="2071702"/>
          </a:xfrm>
          <a:prstGeom prst="rect">
            <a:avLst/>
          </a:prstGeom>
          <a:noFill/>
        </p:spPr>
      </p:pic>
      <p:pic>
        <p:nvPicPr>
          <p:cNvPr id="1031" name="Picture 7" descr="C:\Users\Ляйсан\Desktop\шалимова\котенок\1_c2562192399568925ebae465a31f562f_139463297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4154185"/>
            <a:ext cx="2928926" cy="1989459"/>
          </a:xfrm>
          <a:prstGeom prst="rect">
            <a:avLst/>
          </a:prstGeom>
          <a:noFill/>
        </p:spPr>
      </p:pic>
      <p:pic>
        <p:nvPicPr>
          <p:cNvPr id="1032" name="Picture 8" descr="C:\Users\Ляйсан\Desktop\шалимова\котенок\scrn_big_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57489" y="1214422"/>
            <a:ext cx="2000264" cy="2092261"/>
          </a:xfrm>
          <a:prstGeom prst="rect">
            <a:avLst/>
          </a:prstGeom>
          <a:noFill/>
        </p:spPr>
      </p:pic>
      <p:pic>
        <p:nvPicPr>
          <p:cNvPr id="1033" name="Picture 9" descr="C:\Users\Ляйсан\Desktop\шалимова\котенок\3_3f5b4a7f0d74225b3c5197189ddbf916_1394633007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000596" y="1214423"/>
            <a:ext cx="3879733" cy="2071702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142976" y="342900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43306" y="3477284"/>
            <a:ext cx="421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15140" y="3429000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00100" y="6215082"/>
            <a:ext cx="4138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43306" y="621508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16" y="6215082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528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яйсан\Desktop\шалимова\котенок\0_fa2d0705f26cbd6839a2577c7580ba11_136734008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63472" y="1629161"/>
            <a:ext cx="1951185" cy="1728192"/>
          </a:xfrm>
          <a:prstGeom prst="rect">
            <a:avLst/>
          </a:prstGeom>
          <a:noFill/>
        </p:spPr>
      </p:pic>
      <p:pic>
        <p:nvPicPr>
          <p:cNvPr id="5" name="Picture 7" descr="C:\Users\Ляйсан\Desktop\шалимова\котенок\1_c2562192399568925ebae465a31f562f_139463297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1273" y="1571919"/>
            <a:ext cx="2592288" cy="1760799"/>
          </a:xfrm>
          <a:prstGeom prst="rect">
            <a:avLst/>
          </a:prstGeom>
          <a:noFill/>
        </p:spPr>
      </p:pic>
      <p:pic>
        <p:nvPicPr>
          <p:cNvPr id="6" name="Picture 9" descr="C:\Users\Ляйсан\Desktop\шалимова\котенок\3_3f5b4a7f0d74225b3c5197189ddbf916_139463300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85710" y="1616405"/>
            <a:ext cx="3338191" cy="1782529"/>
          </a:xfrm>
          <a:prstGeom prst="rect">
            <a:avLst/>
          </a:prstGeom>
          <a:noFill/>
        </p:spPr>
      </p:pic>
      <p:pic>
        <p:nvPicPr>
          <p:cNvPr id="7" name="Picture 8" descr="C:\Users\Ляйсан\Desktop\шалимова\котенок\scrn_big_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95536" y="4005064"/>
            <a:ext cx="2000264" cy="2092261"/>
          </a:xfrm>
          <a:prstGeom prst="rect">
            <a:avLst/>
          </a:prstGeom>
          <a:noFill/>
        </p:spPr>
      </p:pic>
      <p:pic>
        <p:nvPicPr>
          <p:cNvPr id="8" name="Picture 5" descr="C:\Users\Ляйсан\Desktop\шалимова\котенок\1_94da563d818885a83989badaccac9a4b_1367340088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43808" y="4049199"/>
            <a:ext cx="3786214" cy="2003989"/>
          </a:xfrm>
          <a:prstGeom prst="rect">
            <a:avLst/>
          </a:prstGeom>
          <a:noFill/>
        </p:spPr>
      </p:pic>
      <p:pic>
        <p:nvPicPr>
          <p:cNvPr id="9" name="Picture 6" descr="C:\Users\Ляйсан\Desktop\шалимова\котенок\0_9bbc9035198115c5d398396057eccdc5_139463296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039462" y="4025623"/>
            <a:ext cx="1599209" cy="207170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71949" y="3551244"/>
            <a:ext cx="44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145123" y="3426645"/>
            <a:ext cx="44743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31086" y="3500306"/>
            <a:ext cx="44743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15347" y="3468086"/>
            <a:ext cx="44743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13196" y="6101759"/>
            <a:ext cx="44743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15347" y="6106193"/>
            <a:ext cx="44743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14414" y="6143644"/>
            <a:ext cx="44743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14414" y="6143644"/>
            <a:ext cx="408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467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r>
              <a:rPr lang="ru-RU" b="1" dirty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143536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подготовить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пересказ рассказа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Л.Н.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Толстого «Котёнок» </a:t>
            </a:r>
          </a:p>
          <a:p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подготовить пересказ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рассказа от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лица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Васи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Popcorn Eating Smiley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788" y="332656"/>
            <a:ext cx="1008112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44930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1071546"/>
            <a:ext cx="8358246" cy="22159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800" b="1" dirty="0" smtClean="0">
                <a:solidFill>
                  <a:srgbClr val="C00000"/>
                </a:solidFill>
              </a:rPr>
              <a:t>Молодцы!</a:t>
            </a:r>
            <a:endParaRPr lang="ru-RU" sz="138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МБОУ: Мичуринская ООШ - Методическая копил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149080"/>
            <a:ext cx="3225954" cy="18722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9420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 – ил – </a:t>
            </a: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 – ал</a:t>
            </a: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Белый кот клубок катал.</a:t>
            </a: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ил –</a:t>
            </a: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 –ал –</a:t>
            </a: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endParaRPr lang="ru-RU" sz="1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Он загнал его под стол,</a:t>
            </a: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ал – </a:t>
            </a: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 – ил – </a:t>
            </a: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endParaRPr lang="ru-RU" sz="1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А затем загнал под стул.</a:t>
            </a: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ел – ил – ёл – ял</a:t>
            </a: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Долго кот клубок катал,</a:t>
            </a: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ил – ел – </a:t>
            </a: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юл</a:t>
            </a: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0" b="1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endParaRPr lang="ru-RU" sz="1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0" b="1" dirty="0" smtClean="0">
                <a:latin typeface="Times New Roman" pitchFamily="18" charset="0"/>
                <a:cs typeface="Times New Roman" pitchFamily="18" charset="0"/>
              </a:rPr>
              <a:t>Потянулся и уснул.</a:t>
            </a:r>
          </a:p>
          <a:p>
            <a:pPr marL="0" indent="0" algn="ctr">
              <a:buNone/>
            </a:pPr>
            <a:r>
              <a:rPr lang="ru-RU" sz="72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7200" dirty="0">
                <a:solidFill>
                  <a:schemeClr val="accent6">
                    <a:lumMod val="75000"/>
                  </a:schemeClr>
                </a:solidFill>
              </a:rPr>
            </a:br>
            <a:endParaRPr lang="ru-RU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160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5400" b="1" smtClean="0"/>
              <a:t>Работа в паре</a:t>
            </a:r>
            <a:endParaRPr lang="ru-RU" sz="5400" b="1"/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2052638"/>
            <a:ext cx="1419225" cy="194468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060575"/>
            <a:ext cx="1419225" cy="194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197" name="AutoShape 5"/>
          <p:cNvCxnSpPr>
            <a:cxnSpLocks noChangeShapeType="1"/>
          </p:cNvCxnSpPr>
          <p:nvPr/>
        </p:nvCxnSpPr>
        <p:spPr bwMode="auto">
          <a:xfrm flipH="1">
            <a:off x="4849813" y="3716338"/>
            <a:ext cx="801687" cy="989012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198" name="AutoShape 6"/>
          <p:cNvCxnSpPr>
            <a:cxnSpLocks noChangeShapeType="1"/>
          </p:cNvCxnSpPr>
          <p:nvPr/>
        </p:nvCxnSpPr>
        <p:spPr bwMode="auto">
          <a:xfrm>
            <a:off x="3276600" y="3736975"/>
            <a:ext cx="854075" cy="968375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484563" y="4892675"/>
            <a:ext cx="2166937" cy="965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2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rgbClr val="7D4989"/>
              </a:buClr>
              <a:buSzPct val="85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19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ts val="338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90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качать урок мир деятельности работа в парах &quot; файлообменная тема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12968" cy="6264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58431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img96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357166"/>
            <a:ext cx="8715436" cy="62151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47420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78647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  <a:effectLst/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4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Лев Николаевич Толстой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6600" b="1" dirty="0" smtClean="0">
                <a:solidFill>
                  <a:srgbClr val="C00000"/>
                </a:solidFill>
              </a:rPr>
              <a:t>«Котёнок»</a:t>
            </a:r>
          </a:p>
          <a:p>
            <a:pPr algn="ctr">
              <a:buNone/>
            </a:pPr>
            <a:endParaRPr lang="ru-RU" sz="4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4400" b="1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416618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14290"/>
            <a:ext cx="8928992" cy="652707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ru-RU" sz="1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56344203"/>
              </p:ext>
            </p:extLst>
          </p:nvPr>
        </p:nvGraphicFramePr>
        <p:xfrm>
          <a:off x="214282" y="285728"/>
          <a:ext cx="8715436" cy="6429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53471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Соедините </a:t>
                      </a:r>
                      <a:r>
                        <a:rPr lang="ru-RU" sz="2400" dirty="0">
                          <a:effectLst/>
                        </a:rPr>
                        <a:t>линиями слово и его значение.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947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Амбар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Подле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Что было духу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Щавель</a:t>
                      </a:r>
                      <a:br>
                        <a:rPr lang="ru-RU" sz="2800" dirty="0" smtClean="0">
                          <a:effectLst/>
                        </a:rPr>
                      </a:br>
                      <a:r>
                        <a:rPr lang="ru-RU" sz="2800" dirty="0" smtClean="0">
                          <a:effectLst/>
                        </a:rPr>
                        <a:t>Солома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</a:rPr>
                        <a:t>около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effectLst/>
                        </a:rPr>
                        <a:t>очень быстро </a:t>
                      </a:r>
                      <a:br>
                        <a:rPr lang="ru-RU" sz="2400" b="1" dirty="0" smtClean="0">
                          <a:effectLst/>
                        </a:rPr>
                      </a:br>
                      <a:endParaRPr lang="ru-RU" sz="24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effectLst/>
                        </a:rPr>
                        <a:t>сарай, в котором хранили зерно, муку</a:t>
                      </a:r>
                      <a:br>
                        <a:rPr lang="ru-RU" sz="2400" b="1" dirty="0" smtClean="0">
                          <a:effectLst/>
                        </a:rPr>
                      </a:br>
                      <a:endParaRPr lang="ru-RU" sz="24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effectLst/>
                        </a:rPr>
                        <a:t>стебли пшеницы, ржи после обмолота</a:t>
                      </a:r>
                      <a:br>
                        <a:rPr lang="ru-RU" sz="2400" b="1" dirty="0" smtClean="0">
                          <a:effectLst/>
                        </a:rPr>
                      </a:br>
                      <a:endParaRPr lang="ru-RU" sz="24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effectLst/>
                        </a:rPr>
                        <a:t>травянистое растение с кислым вкусом</a:t>
                      </a:r>
                      <a:br>
                        <a:rPr lang="ru-RU" sz="2400" b="1" dirty="0" smtClean="0">
                          <a:effectLst/>
                        </a:rPr>
                      </a:br>
                      <a:endParaRPr lang="ru-RU" sz="20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7219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2852"/>
            <a:ext cx="8928992" cy="6598516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 algn="ctr">
              <a:buNone/>
            </a:pPr>
            <a:endParaRPr lang="ru-RU" sz="1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47664332"/>
              </p:ext>
            </p:extLst>
          </p:nvPr>
        </p:nvGraphicFramePr>
        <p:xfrm>
          <a:off x="214282" y="214290"/>
          <a:ext cx="8715436" cy="6547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58300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17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Амбар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Подле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Что было духу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Щавель</a:t>
                      </a:r>
                      <a:r>
                        <a:rPr lang="ru-RU" sz="2800" dirty="0">
                          <a:effectLst/>
                        </a:rPr>
                        <a:t/>
                      </a:r>
                      <a:br>
                        <a:rPr lang="ru-RU" sz="2800" dirty="0">
                          <a:effectLst/>
                        </a:rPr>
                      </a:br>
                      <a:r>
                        <a:rPr lang="ru-RU" sz="2800" dirty="0">
                          <a:effectLst/>
                        </a:rPr>
                        <a:t>Солома </a:t>
                      </a:r>
                      <a:r>
                        <a:rPr lang="ru-RU" sz="2400" dirty="0">
                          <a:effectLst/>
                        </a:rPr>
                        <a:t/>
                      </a:r>
                      <a:br>
                        <a:rPr lang="ru-RU" sz="2400" dirty="0">
                          <a:effectLst/>
                        </a:rPr>
                      </a:br>
                      <a:r>
                        <a:rPr lang="ru-RU" sz="2400" dirty="0">
                          <a:effectLst/>
                        </a:rPr>
                        <a:t> </a:t>
                      </a:r>
                      <a:br>
                        <a:rPr lang="ru-RU" sz="2400" dirty="0">
                          <a:effectLst/>
                        </a:rPr>
                      </a:br>
                      <a:r>
                        <a:rPr lang="ru-RU" sz="2400" dirty="0">
                          <a:effectLst/>
                        </a:rPr>
                        <a:t/>
                      </a:r>
                      <a:br>
                        <a:rPr lang="ru-RU" sz="2400" dirty="0">
                          <a:effectLst/>
                        </a:rPr>
                      </a:b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около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effectLst/>
                        </a:rPr>
                        <a:t>очень </a:t>
                      </a:r>
                      <a:r>
                        <a:rPr lang="ru-RU" sz="2800" b="1" dirty="0">
                          <a:effectLst/>
                        </a:rPr>
                        <a:t>быстро </a:t>
                      </a:r>
                      <a:br>
                        <a:rPr lang="ru-RU" sz="2800" b="1" dirty="0">
                          <a:effectLst/>
                        </a:rPr>
                      </a:br>
                      <a:endParaRPr lang="ru-RU" sz="28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effectLst/>
                        </a:rPr>
                        <a:t>сарай, в котором хранили зерно, муку</a:t>
                      </a:r>
                      <a:r>
                        <a:rPr lang="ru-RU" sz="2800" b="1" dirty="0">
                          <a:effectLst/>
                        </a:rPr>
                        <a:t/>
                      </a:r>
                      <a:br>
                        <a:rPr lang="ru-RU" sz="2800" b="1" dirty="0">
                          <a:effectLst/>
                        </a:rPr>
                      </a:br>
                      <a:endParaRPr lang="ru-RU" sz="28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effectLst/>
                        </a:rPr>
                        <a:t>стебли пшеницы, ржи после обмолота</a:t>
                      </a:r>
                      <a:r>
                        <a:rPr lang="ru-RU" sz="2800" b="1" dirty="0">
                          <a:effectLst/>
                        </a:rPr>
                        <a:t/>
                      </a:r>
                      <a:br>
                        <a:rPr lang="ru-RU" sz="2800" b="1" dirty="0">
                          <a:effectLst/>
                        </a:rPr>
                      </a:br>
                      <a:endParaRPr lang="ru-RU" sz="2800" b="1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effectLst/>
                        </a:rPr>
                        <a:t>травянистое растение </a:t>
                      </a:r>
                      <a:r>
                        <a:rPr lang="ru-RU" sz="2800" b="1" dirty="0">
                          <a:effectLst/>
                        </a:rPr>
                        <a:t>с кислым вкусом</a:t>
                      </a:r>
                      <a:br>
                        <a:rPr lang="ru-RU" sz="2800" b="1" dirty="0">
                          <a:effectLst/>
                        </a:rPr>
                      </a:b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1357290" y="2071678"/>
            <a:ext cx="3143272" cy="1143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643042" y="4071942"/>
            <a:ext cx="2857520" cy="1643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1571604" y="4502158"/>
            <a:ext cx="2928958" cy="141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1357290" y="1500174"/>
            <a:ext cx="3143272" cy="1214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2500298" y="2357430"/>
            <a:ext cx="2000264" cy="1000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855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29600" cy="1219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5400" b="1" smtClean="0"/>
              <a:t>Работа в группе</a:t>
            </a:r>
            <a:endParaRPr lang="ru-RU" sz="5400" b="1"/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2009775" y="1514475"/>
            <a:ext cx="5913438" cy="3756025"/>
            <a:chOff x="2700" y="813"/>
            <a:chExt cx="11940" cy="9672"/>
          </a:xfrm>
        </p:grpSpPr>
        <p:sp>
          <p:nvSpPr>
            <p:cNvPr id="14347" name="Rectangle 4"/>
            <p:cNvSpPr>
              <a:spLocks noChangeArrowheads="1"/>
            </p:cNvSpPr>
            <p:nvPr/>
          </p:nvSpPr>
          <p:spPr bwMode="auto">
            <a:xfrm>
              <a:off x="7384" y="5100"/>
              <a:ext cx="2557" cy="168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spcBef>
                  <a:spcPts val="600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ts val="300"/>
                </a:spcBef>
                <a:buClr>
                  <a:srgbClr val="9759A4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2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ts val="300"/>
                </a:spcBef>
                <a:buClr>
                  <a:srgbClr val="7D4989"/>
                </a:buClr>
                <a:buSzPct val="85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ts val="300"/>
                </a:spcBef>
                <a:buClr>
                  <a:srgbClr val="9759A4"/>
                </a:buClr>
                <a:buSzPct val="85000"/>
                <a:buFont typeface="Wingdings 2" pitchFamily="18" charset="2"/>
                <a:buChar char=""/>
                <a:defRPr sz="19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ts val="338"/>
                </a:spcBef>
                <a:buClr>
                  <a:srgbClr val="9759A4"/>
                </a:buClr>
                <a:buSzPct val="85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ts val="338"/>
                </a:spcBef>
                <a:spcAft>
                  <a:spcPct val="0"/>
                </a:spcAft>
                <a:buClr>
                  <a:srgbClr val="9759A4"/>
                </a:buClr>
                <a:buSzPct val="85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ts val="338"/>
                </a:spcBef>
                <a:spcAft>
                  <a:spcPct val="0"/>
                </a:spcAft>
                <a:buClr>
                  <a:srgbClr val="9759A4"/>
                </a:buClr>
                <a:buSzPct val="85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ts val="338"/>
                </a:spcBef>
                <a:spcAft>
                  <a:spcPct val="0"/>
                </a:spcAft>
                <a:buClr>
                  <a:srgbClr val="9759A4"/>
                </a:buClr>
                <a:buSzPct val="85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ts val="338"/>
                </a:spcBef>
                <a:spcAft>
                  <a:spcPct val="0"/>
                </a:spcAft>
                <a:buClr>
                  <a:srgbClr val="9759A4"/>
                </a:buClr>
                <a:buSzPct val="85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>
                <a:latin typeface="Verdana" pitchFamily="34" charset="0"/>
              </a:endParaRPr>
            </a:p>
          </p:txBody>
        </p:sp>
        <p:grpSp>
          <p:nvGrpSpPr>
            <p:cNvPr id="14348" name="Group 6"/>
            <p:cNvGrpSpPr>
              <a:grpSpLocks/>
            </p:cNvGrpSpPr>
            <p:nvPr/>
          </p:nvGrpSpPr>
          <p:grpSpPr bwMode="auto">
            <a:xfrm>
              <a:off x="11842" y="7735"/>
              <a:ext cx="2798" cy="2750"/>
              <a:chOff x="8244" y="8421"/>
              <a:chExt cx="2286" cy="3812"/>
            </a:xfrm>
          </p:grpSpPr>
          <p:sp>
            <p:nvSpPr>
              <p:cNvPr id="14358" name="Oval 7"/>
              <p:cNvSpPr>
                <a:spLocks noChangeArrowheads="1"/>
              </p:cNvSpPr>
              <p:nvPr/>
            </p:nvSpPr>
            <p:spPr bwMode="auto">
              <a:xfrm>
                <a:off x="8544" y="8421"/>
                <a:ext cx="1661" cy="1690"/>
              </a:xfrm>
              <a:prstGeom prst="ellipse">
                <a:avLst/>
              </a:prstGeom>
              <a:solidFill>
                <a:srgbClr val="E4EF5B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ts val="600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2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ts val="300"/>
                  </a:spcBef>
                  <a:buClr>
                    <a:srgbClr val="7D4989"/>
                  </a:buClr>
                  <a:buSzPct val="85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9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ts val="338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Verdana" pitchFamily="34" charset="0"/>
                </a:endParaRPr>
              </a:p>
            </p:txBody>
          </p:sp>
          <p:sp>
            <p:nvSpPr>
              <p:cNvPr id="14359" name="AutoShape 8"/>
              <p:cNvSpPr>
                <a:spLocks noChangeArrowheads="1"/>
              </p:cNvSpPr>
              <p:nvPr/>
            </p:nvSpPr>
            <p:spPr bwMode="auto">
              <a:xfrm>
                <a:off x="8244" y="10111"/>
                <a:ext cx="2286" cy="2122"/>
              </a:xfrm>
              <a:prstGeom prst="triangle">
                <a:avLst>
                  <a:gd name="adj" fmla="val 50000"/>
                </a:avLst>
              </a:prstGeom>
              <a:solidFill>
                <a:srgbClr val="E4EF5B"/>
              </a:solidFill>
              <a:ln w="952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ts val="600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2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ts val="300"/>
                  </a:spcBef>
                  <a:buClr>
                    <a:srgbClr val="7D4989"/>
                  </a:buClr>
                  <a:buSzPct val="85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9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ts val="338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Verdana" pitchFamily="34" charset="0"/>
                </a:endParaRPr>
              </a:p>
            </p:txBody>
          </p:sp>
        </p:grpSp>
        <p:grpSp>
          <p:nvGrpSpPr>
            <p:cNvPr id="14349" name="Group 9"/>
            <p:cNvGrpSpPr>
              <a:grpSpLocks/>
            </p:cNvGrpSpPr>
            <p:nvPr/>
          </p:nvGrpSpPr>
          <p:grpSpPr bwMode="auto">
            <a:xfrm>
              <a:off x="2700" y="890"/>
              <a:ext cx="2798" cy="2750"/>
              <a:chOff x="8244" y="8421"/>
              <a:chExt cx="2286" cy="3812"/>
            </a:xfrm>
          </p:grpSpPr>
          <p:sp>
            <p:nvSpPr>
              <p:cNvPr id="14356" name="Oval 10"/>
              <p:cNvSpPr>
                <a:spLocks noChangeArrowheads="1"/>
              </p:cNvSpPr>
              <p:nvPr/>
            </p:nvSpPr>
            <p:spPr bwMode="auto">
              <a:xfrm>
                <a:off x="8544" y="8421"/>
                <a:ext cx="1661" cy="1690"/>
              </a:xfrm>
              <a:prstGeom prst="ellipse">
                <a:avLst/>
              </a:prstGeom>
              <a:solidFill>
                <a:srgbClr val="548DD4"/>
              </a:solidFill>
              <a:ln w="9525">
                <a:solidFill>
                  <a:srgbClr val="365F9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ts val="600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2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ts val="300"/>
                  </a:spcBef>
                  <a:buClr>
                    <a:srgbClr val="7D4989"/>
                  </a:buClr>
                  <a:buSzPct val="85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9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ts val="338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Verdana" pitchFamily="34" charset="0"/>
                </a:endParaRPr>
              </a:p>
            </p:txBody>
          </p:sp>
          <p:sp>
            <p:nvSpPr>
              <p:cNvPr id="14357" name="AutoShape 11"/>
              <p:cNvSpPr>
                <a:spLocks noChangeArrowheads="1"/>
              </p:cNvSpPr>
              <p:nvPr/>
            </p:nvSpPr>
            <p:spPr bwMode="auto">
              <a:xfrm>
                <a:off x="8244" y="10111"/>
                <a:ext cx="2286" cy="2122"/>
              </a:xfrm>
              <a:prstGeom prst="triangle">
                <a:avLst>
                  <a:gd name="adj" fmla="val 50000"/>
                </a:avLst>
              </a:prstGeom>
              <a:solidFill>
                <a:srgbClr val="548DD4"/>
              </a:solidFill>
              <a:ln w="9525">
                <a:solidFill>
                  <a:srgbClr val="365F9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ts val="600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2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ts val="300"/>
                  </a:spcBef>
                  <a:buClr>
                    <a:srgbClr val="7D4989"/>
                  </a:buClr>
                  <a:buSzPct val="85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9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ts val="338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Verdana" pitchFamily="34" charset="0"/>
                </a:endParaRPr>
              </a:p>
            </p:txBody>
          </p:sp>
        </p:grpSp>
        <p:grpSp>
          <p:nvGrpSpPr>
            <p:cNvPr id="14350" name="Group 12"/>
            <p:cNvGrpSpPr>
              <a:grpSpLocks/>
            </p:cNvGrpSpPr>
            <p:nvPr/>
          </p:nvGrpSpPr>
          <p:grpSpPr bwMode="auto">
            <a:xfrm>
              <a:off x="11622" y="813"/>
              <a:ext cx="2798" cy="2750"/>
              <a:chOff x="8244" y="8421"/>
              <a:chExt cx="2286" cy="3812"/>
            </a:xfrm>
          </p:grpSpPr>
          <p:sp>
            <p:nvSpPr>
              <p:cNvPr id="14354" name="Oval 13"/>
              <p:cNvSpPr>
                <a:spLocks noChangeArrowheads="1"/>
              </p:cNvSpPr>
              <p:nvPr/>
            </p:nvSpPr>
            <p:spPr bwMode="auto">
              <a:xfrm>
                <a:off x="8544" y="8421"/>
                <a:ext cx="1661" cy="1690"/>
              </a:xfrm>
              <a:prstGeom prst="ellipse">
                <a:avLst/>
              </a:prstGeom>
              <a:solidFill>
                <a:srgbClr val="00B050"/>
              </a:solidFill>
              <a:ln w="9525">
                <a:solidFill>
                  <a:srgbClr val="76923C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ts val="600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2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ts val="300"/>
                  </a:spcBef>
                  <a:buClr>
                    <a:srgbClr val="7D4989"/>
                  </a:buClr>
                  <a:buSzPct val="85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9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ts val="338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Verdana" pitchFamily="34" charset="0"/>
                </a:endParaRPr>
              </a:p>
            </p:txBody>
          </p:sp>
          <p:sp>
            <p:nvSpPr>
              <p:cNvPr id="14355" name="AutoShape 14"/>
              <p:cNvSpPr>
                <a:spLocks noChangeArrowheads="1"/>
              </p:cNvSpPr>
              <p:nvPr/>
            </p:nvSpPr>
            <p:spPr bwMode="auto">
              <a:xfrm>
                <a:off x="8244" y="10111"/>
                <a:ext cx="2286" cy="2122"/>
              </a:xfrm>
              <a:prstGeom prst="triangle">
                <a:avLst>
                  <a:gd name="adj" fmla="val 50000"/>
                </a:avLst>
              </a:prstGeom>
              <a:solidFill>
                <a:srgbClr val="00B050"/>
              </a:solidFill>
              <a:ln w="9525">
                <a:solidFill>
                  <a:srgbClr val="76923C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ts val="600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2"/>
                    </a:solidFill>
                    <a:latin typeface="Constantia" pitchFamily="18" charset="0"/>
                  </a:defRPr>
                </a:lvl2pPr>
                <a:lvl3pPr marL="1143000" indent="-228600" eaLnBrk="0" hangingPunct="0">
                  <a:spcBef>
                    <a:spcPts val="300"/>
                  </a:spcBef>
                  <a:buClr>
                    <a:srgbClr val="7D4989"/>
                  </a:buClr>
                  <a:buSzPct val="85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 eaLnBrk="0" hangingPunct="0">
                  <a:spcBef>
                    <a:spcPts val="300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900"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 eaLnBrk="0" hangingPunct="0">
                  <a:spcBef>
                    <a:spcPts val="338"/>
                  </a:spcBef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eaLnBrk="0" fontAlgn="base" hangingPunct="0">
                  <a:spcBef>
                    <a:spcPts val="338"/>
                  </a:spcBef>
                  <a:spcAft>
                    <a:spcPct val="0"/>
                  </a:spcAft>
                  <a:buClr>
                    <a:srgbClr val="9759A4"/>
                  </a:buClr>
                  <a:buSzPct val="85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ru-RU" altLang="ru-RU" sz="1800">
                  <a:latin typeface="Verdana" pitchFamily="34" charset="0"/>
                </a:endParaRPr>
              </a:p>
            </p:txBody>
          </p:sp>
        </p:grpSp>
        <p:cxnSp>
          <p:nvCxnSpPr>
            <p:cNvPr id="14351" name="AutoShape 18"/>
            <p:cNvCxnSpPr>
              <a:cxnSpLocks noChangeShapeType="1"/>
            </p:cNvCxnSpPr>
            <p:nvPr/>
          </p:nvCxnSpPr>
          <p:spPr bwMode="auto">
            <a:xfrm>
              <a:off x="5498" y="3640"/>
              <a:ext cx="2038" cy="125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2" name="AutoShape 20"/>
            <p:cNvCxnSpPr>
              <a:cxnSpLocks noChangeShapeType="1"/>
            </p:cNvCxnSpPr>
            <p:nvPr/>
          </p:nvCxnSpPr>
          <p:spPr bwMode="auto">
            <a:xfrm flipH="1">
              <a:off x="9804" y="3563"/>
              <a:ext cx="1782" cy="1305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3" name="AutoShape 21"/>
            <p:cNvCxnSpPr>
              <a:cxnSpLocks noChangeShapeType="1"/>
            </p:cNvCxnSpPr>
            <p:nvPr/>
          </p:nvCxnSpPr>
          <p:spPr bwMode="auto">
            <a:xfrm flipH="1" flipV="1">
              <a:off x="10139" y="7021"/>
              <a:ext cx="1887" cy="111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2009775" y="4166424"/>
            <a:ext cx="1006878" cy="473455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365F9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2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rgbClr val="7D4989"/>
              </a:buClr>
              <a:buSzPct val="85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19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ts val="338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Verdana" pitchFamily="34" charset="0"/>
            </a:endParaRPr>
          </a:p>
        </p:txBody>
      </p:sp>
      <p:sp>
        <p:nvSpPr>
          <p:cNvPr id="21" name="AutoShape 11"/>
          <p:cNvSpPr>
            <a:spLocks noChangeArrowheads="1"/>
          </p:cNvSpPr>
          <p:nvPr/>
        </p:nvSpPr>
        <p:spPr bwMode="auto">
          <a:xfrm>
            <a:off x="1812763" y="4639879"/>
            <a:ext cx="1385745" cy="59448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rgbClr val="365F9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ts val="300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2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ts val="300"/>
              </a:spcBef>
              <a:buClr>
                <a:srgbClr val="7D4989"/>
              </a:buClr>
              <a:buSzPct val="85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ts val="300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19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ts val="338"/>
              </a:spcBef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ts val="338"/>
              </a:spcBef>
              <a:spcAft>
                <a:spcPct val="0"/>
              </a:spcAft>
              <a:buClr>
                <a:srgbClr val="9759A4"/>
              </a:buClr>
              <a:buSzPct val="85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Verdana" pitchFamily="34" charset="0"/>
            </a:endParaRPr>
          </a:p>
        </p:txBody>
      </p:sp>
      <p:cxnSp>
        <p:nvCxnSpPr>
          <p:cNvPr id="22" name="AutoShape 18"/>
          <p:cNvCxnSpPr>
            <a:cxnSpLocks noChangeShapeType="1"/>
          </p:cNvCxnSpPr>
          <p:nvPr/>
        </p:nvCxnSpPr>
        <p:spPr bwMode="auto">
          <a:xfrm flipV="1">
            <a:off x="3096915" y="3925290"/>
            <a:ext cx="1232671" cy="477861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="" xmlns:p14="http://schemas.microsoft.com/office/powerpoint/2010/main" val="32298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172</Words>
  <Application>Microsoft Office PowerPoint</Application>
  <PresentationFormat>Экран (4:3)</PresentationFormat>
  <Paragraphs>76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Работа в паре</vt:lpstr>
      <vt:lpstr>Слайд 4</vt:lpstr>
      <vt:lpstr>Слайд 5</vt:lpstr>
      <vt:lpstr>Слайд 6</vt:lpstr>
      <vt:lpstr>Слайд 7</vt:lpstr>
      <vt:lpstr>Слайд 8</vt:lpstr>
      <vt:lpstr>Работа в группе</vt:lpstr>
      <vt:lpstr>Слайд 10</vt:lpstr>
      <vt:lpstr>Слайд 11</vt:lpstr>
      <vt:lpstr>Слайд 12</vt:lpstr>
      <vt:lpstr>Домашнее задание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Литературное чтение</dc:title>
  <dc:creator>Домашний</dc:creator>
  <cp:lastModifiedBy>Nadin</cp:lastModifiedBy>
  <cp:revision>39</cp:revision>
  <dcterms:created xsi:type="dcterms:W3CDTF">2014-11-02T13:58:29Z</dcterms:created>
  <dcterms:modified xsi:type="dcterms:W3CDTF">2015-11-17T18:10:26Z</dcterms:modified>
</cp:coreProperties>
</file>